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26" r:id="rId2"/>
    <p:sldId id="257" r:id="rId3"/>
    <p:sldId id="328" r:id="rId4"/>
    <p:sldId id="327" r:id="rId5"/>
    <p:sldId id="259" r:id="rId6"/>
    <p:sldId id="261" r:id="rId7"/>
    <p:sldId id="260" r:id="rId8"/>
    <p:sldId id="262" r:id="rId9"/>
    <p:sldId id="263" r:id="rId10"/>
    <p:sldId id="264" r:id="rId11"/>
    <p:sldId id="265" r:id="rId12"/>
    <p:sldId id="266" r:id="rId13"/>
    <p:sldId id="267" r:id="rId14"/>
    <p:sldId id="269" r:id="rId15"/>
    <p:sldId id="270" r:id="rId16"/>
    <p:sldId id="268" r:id="rId17"/>
    <p:sldId id="271" r:id="rId18"/>
    <p:sldId id="272" r:id="rId19"/>
    <p:sldId id="273" r:id="rId20"/>
    <p:sldId id="274" r:id="rId21"/>
    <p:sldId id="275" r:id="rId22"/>
    <p:sldId id="277" r:id="rId23"/>
    <p:sldId id="276" r:id="rId24"/>
    <p:sldId id="290" r:id="rId25"/>
    <p:sldId id="309" r:id="rId26"/>
    <p:sldId id="310" r:id="rId27"/>
    <p:sldId id="278" r:id="rId28"/>
    <p:sldId id="279" r:id="rId29"/>
    <p:sldId id="280" r:id="rId30"/>
    <p:sldId id="281" r:id="rId31"/>
    <p:sldId id="282" r:id="rId32"/>
    <p:sldId id="283" r:id="rId33"/>
    <p:sldId id="284" r:id="rId34"/>
    <p:sldId id="285" r:id="rId35"/>
    <p:sldId id="286" r:id="rId36"/>
    <p:sldId id="287" r:id="rId37"/>
    <p:sldId id="289" r:id="rId38"/>
    <p:sldId id="288" r:id="rId39"/>
    <p:sldId id="291" r:id="rId40"/>
    <p:sldId id="292" r:id="rId41"/>
    <p:sldId id="311" r:id="rId42"/>
    <p:sldId id="312" r:id="rId43"/>
    <p:sldId id="322" r:id="rId44"/>
    <p:sldId id="321" r:id="rId45"/>
    <p:sldId id="320" r:id="rId46"/>
    <p:sldId id="315" r:id="rId47"/>
    <p:sldId id="316" r:id="rId48"/>
    <p:sldId id="324" r:id="rId49"/>
    <p:sldId id="323" r:id="rId50"/>
    <p:sldId id="317" r:id="rId51"/>
    <p:sldId id="318"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17" autoAdjust="0"/>
    <p:restoredTop sz="71781" autoAdjust="0"/>
  </p:normalViewPr>
  <p:slideViewPr>
    <p:cSldViewPr>
      <p:cViewPr varScale="1">
        <p:scale>
          <a:sx n="52" d="100"/>
          <a:sy n="52" d="100"/>
        </p:scale>
        <p:origin x="-10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96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55D66C-D3DA-450B-81D3-BEEFF059D91C}" type="datetimeFigureOut">
              <a:rPr lang="en-US" smtClean="0"/>
              <a:pPr/>
              <a:t>3/23/2011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919E39-65DF-4857-8EF5-895C27C0029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Pretty</a:t>
            </a:r>
            <a:r>
              <a:rPr lang="en-US" baseline="0" dirty="0" smtClean="0"/>
              <a:t>boy Reservoir acts as a buffer thus preventing high flow levels that the top GP receives from moving LWD (Large Woody Debris).  As a result, clear channels are not created, strainers and the hazards they present are persistent.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March 6.  An</a:t>
            </a:r>
            <a:r>
              <a:rPr lang="en-US" baseline="0" dirty="0" smtClean="0"/>
              <a:t> increase of 150 Cubic Feet per Second above </a:t>
            </a:r>
            <a:r>
              <a:rPr lang="en-US" baseline="0" dirty="0" err="1" smtClean="0"/>
              <a:t>Prettyboy</a:t>
            </a:r>
            <a:r>
              <a:rPr lang="en-US" baseline="0" dirty="0" smtClean="0"/>
              <a:t> resulted in an 18 Cubic Feet per </a:t>
            </a:r>
            <a:r>
              <a:rPr lang="en-US" baseline="0" dirty="0" err="1" smtClean="0"/>
              <a:t>Secondincrease</a:t>
            </a:r>
            <a:r>
              <a:rPr lang="en-US" baseline="0" dirty="0" smtClean="0"/>
              <a:t> below.</a:t>
            </a:r>
            <a:endParaRPr lang="en-US" dirty="0" smtClean="0"/>
          </a:p>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March 6.  An</a:t>
            </a:r>
            <a:r>
              <a:rPr lang="en-US" baseline="0" dirty="0" smtClean="0"/>
              <a:t> increase of 1.0 foot above </a:t>
            </a:r>
            <a:r>
              <a:rPr lang="en-US" baseline="0" dirty="0" err="1" smtClean="0"/>
              <a:t>Prettyboy</a:t>
            </a:r>
            <a:r>
              <a:rPr lang="en-US" baseline="0" dirty="0" smtClean="0"/>
              <a:t> resulted in an 0.15 foot height increase below.</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Pretty</a:t>
            </a:r>
            <a:r>
              <a:rPr lang="en-US" baseline="0" dirty="0" smtClean="0"/>
              <a:t>boy Reservoir acts as a buffer thus diminishing or preventing high flow levels that the top GP receives from repositioning LWD (Large Woody Debris).  As a result, clear channels are not created, strainers and the hazards they present are persistent for greater periods.  This means that LWD and the hazards presented may not be cleared naturally for years.  Altered flow around and under has caused significant erosion.</a:t>
            </a:r>
          </a:p>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water finally crested the dam.</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http://www.americanwhitewater.org/archive/article/338</a:t>
            </a:r>
          </a:p>
          <a:p>
            <a:r>
              <a:rPr lang="en-US" dirty="0" smtClean="0"/>
              <a:t>Copied on 03/07/2011</a:t>
            </a:r>
          </a:p>
          <a:p>
            <a:r>
              <a:rPr lang="en-US" dirty="0" smtClean="0"/>
              <a:t>Published 2001</a:t>
            </a:r>
          </a:p>
          <a:p>
            <a:r>
              <a:rPr lang="en-US" dirty="0" smtClean="0"/>
              <a:t>Article:</a:t>
            </a:r>
          </a:p>
          <a:p>
            <a:r>
              <a:rPr lang="en-US" dirty="0" smtClean="0"/>
              <a:t>How Much Wood Does a Paddler Chuck?</a:t>
            </a:r>
          </a:p>
          <a:p>
            <a:r>
              <a:rPr lang="en-US" dirty="0" smtClean="0"/>
              <a:t>By Kevin Colburn</a:t>
            </a:r>
          </a:p>
          <a:p>
            <a:r>
              <a:rPr lang="en-US" dirty="0" smtClean="0"/>
              <a:t>Originally published in the American Whitewater Journal 2001. </a:t>
            </a:r>
          </a:p>
          <a:p>
            <a:endParaRPr lang="en-US" dirty="0" smtClean="0"/>
          </a:p>
          <a:p>
            <a:r>
              <a:rPr lang="en-US" dirty="0" smtClean="0"/>
              <a:t>http://www.ct.gov/dep/lib/dep/fishing/restoration/largewoodydebrisfactsheet.pdf</a:t>
            </a:r>
          </a:p>
          <a:p>
            <a:r>
              <a:rPr lang="en-US" dirty="0" smtClean="0"/>
              <a:t>Angle Large Woody Debris 20-40 degrees downstream from the bank.</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50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a:t>
            </a:r>
            <a:r>
              <a:rPr lang="en-US" baseline="0" dirty="0" smtClean="0"/>
              <a:t> density</a:t>
            </a:r>
            <a:r>
              <a:rPr lang="en-US" dirty="0" smtClean="0"/>
              <a:t> wood, rots quickly.</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36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example caused quite a stir a few years ago.  Most of the log was left undisturbed.</a:t>
            </a:r>
            <a:r>
              <a:rPr lang="en-US" baseline="0" dirty="0" smtClean="0"/>
              <a:t>  Only enough was removed from the log to allow safe passage.  This picture was taken one week after the modification.  The area is often the starting point for many paddlers and even tubers.  BSA Troop 92 starts a tubing trip here every year.  Families often start their float adventures here.  More than once experienced paddlers and GBCC members have deterred poorly prepared paddlers from taking unnecessary risks. </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39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log/strainer that caused this erosion was present for approximately</a:t>
            </a:r>
            <a:r>
              <a:rPr lang="en-US" baseline="0" dirty="0" smtClean="0"/>
              <a:t> 3 years.  The original sneak route was on river right.  The route was narrow and complicated passage.  While a enjoyable challenge for experienced paddlers it present a danger to the inexperienced.  Prior to natural moving the strainer, the bed was bowled by current moving under the log.  This did create great place for fish to wait for food.  For fishermen the danger was slipping into the bowl and becoming entrapped under the log.  The tree seen is not the original.</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 steep banks down stream prevent</a:t>
            </a:r>
            <a:r>
              <a:rPr lang="en-US" baseline="0" dirty="0" smtClean="0"/>
              <a:t> easy access to the river without causing erosion of the bank.  This makes erosion of the bank due to portages a high probability.</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new position is downstream and out of the main flow but still in the river.</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trailer has been</a:t>
            </a:r>
            <a:r>
              <a:rPr lang="en-US" baseline="0" dirty="0" smtClean="0"/>
              <a:t> moved downstream and out of the main current.</a:t>
            </a:r>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19E39-65DF-4857-8EF5-895C27C00296}" type="slidenum">
              <a:rPr lang="en-US" smtClean="0"/>
              <a:pPr/>
              <a:t>44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9D006D-0B1D-4713-B2C3-5911A1B3B9F7}" type="datetimeFigureOut">
              <a:rPr lang="en-US" smtClean="0"/>
              <a:pPr/>
              <a:t>3/23/2011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A1C672-03DE-472D-B7A1-3B4EAC752794}" type="slidenum">
              <a:rPr lang="en-US" smtClean="0"/>
              <a:pPr/>
              <a:t>‹#›</a:t>
            </a:fld>
            <a:endParaRPr lang="en-US" dirty="0"/>
          </a:p>
        </p:txBody>
      </p:sp>
    </p:spTree>
  </p:cSld>
  <p:clrMapOvr>
    <a:masterClrMapping/>
  </p:clrMapOvr>
  <p:transition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D006D-0B1D-4713-B2C3-5911A1B3B9F7}" type="datetimeFigureOut">
              <a:rPr lang="en-US" smtClean="0"/>
              <a:pPr/>
              <a:t>3/23/2011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1C672-03DE-472D-B7A1-3B4EAC75279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mailto:buddyh@hiventures.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solidFill>
                  <a:schemeClr val="bg1"/>
                </a:solidFill>
              </a:rPr>
              <a:t>Gunpowder River Woody Debris</a:t>
            </a:r>
            <a:endParaRPr lang="en-US" dirty="0">
              <a:solidFill>
                <a:schemeClr val="bg1"/>
              </a:solidFill>
            </a:endParaRPr>
          </a:p>
        </p:txBody>
      </p:sp>
      <p:sp>
        <p:nvSpPr>
          <p:cNvPr id="3" name="Subtitle 2"/>
          <p:cNvSpPr>
            <a:spLocks noGrp="1"/>
          </p:cNvSpPr>
          <p:nvPr>
            <p:ph type="subTitle" idx="1"/>
          </p:nvPr>
        </p:nvSpPr>
        <p:spPr>
          <a:xfrm>
            <a:off x="1371600" y="1447800"/>
            <a:ext cx="6400800" cy="1752600"/>
          </a:xfrm>
        </p:spPr>
        <p:txBody>
          <a:bodyPr/>
          <a:lstStyle/>
          <a:p>
            <a:r>
              <a:rPr lang="en-US" dirty="0" smtClean="0">
                <a:solidFill>
                  <a:schemeClr val="bg1"/>
                </a:solidFill>
              </a:rPr>
              <a:t>Gunpowder Road to Grave Run </a:t>
            </a:r>
            <a:r>
              <a:rPr lang="en-US" dirty="0" smtClean="0">
                <a:solidFill>
                  <a:schemeClr val="bg1"/>
                </a:solidFill>
              </a:rPr>
              <a:t>Road</a:t>
            </a:r>
            <a:endParaRPr lang="en-US" dirty="0" smtClean="0">
              <a:solidFill>
                <a:schemeClr val="bg1"/>
              </a:solidFill>
            </a:endParaRPr>
          </a:p>
          <a:p>
            <a:r>
              <a:rPr lang="en-US" dirty="0" smtClean="0">
                <a:solidFill>
                  <a:schemeClr val="bg1"/>
                </a:solidFill>
              </a:rPr>
              <a:t>Distance ≈ 2mi. (3.1 k)</a:t>
            </a:r>
          </a:p>
          <a:p>
            <a:r>
              <a:rPr lang="en-US" dirty="0" smtClean="0">
                <a:solidFill>
                  <a:schemeClr val="bg1"/>
                </a:solidFill>
              </a:rPr>
              <a:t>March 5, 2011</a:t>
            </a:r>
          </a:p>
          <a:p>
            <a:endParaRPr lang="en-US" dirty="0">
              <a:solidFill>
                <a:schemeClr val="tx1"/>
              </a:solidFill>
            </a:endParaRPr>
          </a:p>
        </p:txBody>
      </p:sp>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7</a:t>
            </a:r>
            <a:endParaRPr lang="en-US" dirty="0"/>
          </a:p>
        </p:txBody>
      </p:sp>
      <p:pic>
        <p:nvPicPr>
          <p:cNvPr id="4" name="Content Placeholder 3" descr="DSCF7216.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8</a:t>
            </a:r>
            <a:endParaRPr lang="en-US" dirty="0"/>
          </a:p>
        </p:txBody>
      </p:sp>
      <p:pic>
        <p:nvPicPr>
          <p:cNvPr id="4" name="Content Placeholder 3" descr="DSCF7217.JPG"/>
          <p:cNvPicPr>
            <a:picLocks noGrp="1" noChangeAspect="1"/>
          </p:cNvPicPr>
          <p:nvPr>
            <p:ph idx="1"/>
          </p:nvPr>
        </p:nvPicPr>
        <p:blipFill>
          <a:blip r:embed="rId2"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9</a:t>
            </a:r>
            <a:endParaRPr lang="en-US" dirty="0"/>
          </a:p>
        </p:txBody>
      </p:sp>
      <p:pic>
        <p:nvPicPr>
          <p:cNvPr id="4" name="Content Placeholder 3" descr="DSCF7218.JPG"/>
          <p:cNvPicPr>
            <a:picLocks noGrp="1" noChangeAspect="1"/>
          </p:cNvPicPr>
          <p:nvPr>
            <p:ph idx="1"/>
          </p:nvPr>
        </p:nvPicPr>
        <p:blipFill>
          <a:blip r:embed="rId2"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10</a:t>
            </a:r>
            <a:endParaRPr lang="en-US" dirty="0"/>
          </a:p>
        </p:txBody>
      </p:sp>
      <p:pic>
        <p:nvPicPr>
          <p:cNvPr id="4" name="Content Placeholder 3" descr="DSCF7219.JPG"/>
          <p:cNvPicPr>
            <a:picLocks noGrp="1" noChangeAspect="1"/>
          </p:cNvPicPr>
          <p:nvPr>
            <p:ph idx="1"/>
          </p:nvPr>
        </p:nvPicPr>
        <p:blipFill>
          <a:blip r:embed="rId2"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11</a:t>
            </a:r>
            <a:endParaRPr lang="en-US" dirty="0"/>
          </a:p>
        </p:txBody>
      </p:sp>
      <p:pic>
        <p:nvPicPr>
          <p:cNvPr id="4" name="Content Placeholder 3" descr="DSCF7220.JPG"/>
          <p:cNvPicPr>
            <a:picLocks noGrp="1" noChangeAspect="1"/>
          </p:cNvPicPr>
          <p:nvPr>
            <p:ph idx="1"/>
          </p:nvPr>
        </p:nvPicPr>
        <p:blipFill>
          <a:blip r:embed="rId2" cstate="print"/>
          <a:stretch>
            <a:fillRect/>
          </a:stretch>
        </p:blipFill>
        <p:spPr>
          <a:xfrm>
            <a:off x="1566077" y="1600200"/>
            <a:ext cx="6011845" cy="4525963"/>
          </a:xfrm>
        </p:spPr>
      </p:pic>
      <p:sp>
        <p:nvSpPr>
          <p:cNvPr id="5" name="TextBox 4"/>
          <p:cNvSpPr txBox="1"/>
          <p:nvPr/>
        </p:nvSpPr>
        <p:spPr>
          <a:xfrm>
            <a:off x="1676400" y="6248400"/>
            <a:ext cx="5791200" cy="369332"/>
          </a:xfrm>
          <a:prstGeom prst="rect">
            <a:avLst/>
          </a:prstGeom>
          <a:noFill/>
        </p:spPr>
        <p:txBody>
          <a:bodyPr wrap="square" rtlCol="0">
            <a:spAutoFit/>
          </a:bodyPr>
          <a:lstStyle/>
          <a:p>
            <a:pPr algn="ctr"/>
            <a:r>
              <a:rPr lang="en-US" dirty="0" smtClean="0"/>
              <a:t>May have been cleared or topped prior to deposition.</a:t>
            </a:r>
            <a:endParaRPr lang="en-US" dirty="0"/>
          </a:p>
        </p:txBody>
      </p:sp>
    </p:spTree>
  </p:cSld>
  <p:clrMapOvr>
    <a:masterClrMapping/>
  </p:clrMapOvr>
  <p:transition advTm="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12</a:t>
            </a:r>
            <a:endParaRPr lang="en-US" dirty="0"/>
          </a:p>
        </p:txBody>
      </p:sp>
      <p:pic>
        <p:nvPicPr>
          <p:cNvPr id="4" name="Content Placeholder 3" descr="DSCF7221.JPG"/>
          <p:cNvPicPr>
            <a:picLocks noGrp="1" noChangeAspect="1"/>
          </p:cNvPicPr>
          <p:nvPr>
            <p:ph idx="1"/>
          </p:nvPr>
        </p:nvPicPr>
        <p:blipFill>
          <a:blip r:embed="rId2" cstate="print"/>
          <a:stretch>
            <a:fillRect/>
          </a:stretch>
        </p:blipFill>
        <p:spPr>
          <a:xfrm>
            <a:off x="2868335" y="1600200"/>
            <a:ext cx="3407330" cy="4525963"/>
          </a:xfrm>
        </p:spPr>
      </p:pic>
      <p:sp>
        <p:nvSpPr>
          <p:cNvPr id="5" name="TextBox 4"/>
          <p:cNvSpPr txBox="1"/>
          <p:nvPr/>
        </p:nvSpPr>
        <p:spPr>
          <a:xfrm>
            <a:off x="2819400" y="6172200"/>
            <a:ext cx="3429000" cy="369332"/>
          </a:xfrm>
          <a:prstGeom prst="rect">
            <a:avLst/>
          </a:prstGeom>
          <a:noFill/>
        </p:spPr>
        <p:txBody>
          <a:bodyPr wrap="square" rtlCol="0">
            <a:spAutoFit/>
          </a:bodyPr>
          <a:lstStyle/>
          <a:p>
            <a:pPr algn="ctr"/>
            <a:r>
              <a:rPr lang="en-US" dirty="0" smtClean="0"/>
              <a:t>Tree pushed from main stream.</a:t>
            </a:r>
          </a:p>
        </p:txBody>
      </p:sp>
    </p:spTree>
  </p:cSld>
  <p:clrMapOvr>
    <a:masterClrMapping/>
  </p:clrMapOvr>
  <p:transition advTm="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13</a:t>
            </a:r>
            <a:endParaRPr lang="en-US" dirty="0"/>
          </a:p>
        </p:txBody>
      </p:sp>
      <p:pic>
        <p:nvPicPr>
          <p:cNvPr id="4" name="Content Placeholder 3" descr="DSCF7222.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14</a:t>
            </a:r>
            <a:endParaRPr lang="en-US" dirty="0"/>
          </a:p>
        </p:txBody>
      </p:sp>
      <p:pic>
        <p:nvPicPr>
          <p:cNvPr id="4" name="Content Placeholder 3" descr="DSCF7223.JPG"/>
          <p:cNvPicPr>
            <a:picLocks noGrp="1" noChangeAspect="1"/>
          </p:cNvPicPr>
          <p:nvPr>
            <p:ph idx="1"/>
          </p:nvPr>
        </p:nvPicPr>
        <p:blipFill>
          <a:blip r:embed="rId2"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15</a:t>
            </a:r>
            <a:endParaRPr lang="en-US" dirty="0"/>
          </a:p>
        </p:txBody>
      </p:sp>
      <p:pic>
        <p:nvPicPr>
          <p:cNvPr id="4" name="Content Placeholder 3" descr="DSCF7224.JPG"/>
          <p:cNvPicPr>
            <a:picLocks noGrp="1" noChangeAspect="1"/>
          </p:cNvPicPr>
          <p:nvPr>
            <p:ph idx="1"/>
          </p:nvPr>
        </p:nvPicPr>
        <p:blipFill>
          <a:blip r:embed="rId2" cstate="print"/>
          <a:stretch>
            <a:fillRect/>
          </a:stretch>
        </p:blipFill>
        <p:spPr>
          <a:xfrm>
            <a:off x="1566077" y="1600200"/>
            <a:ext cx="6011845" cy="4525963"/>
          </a:xfrm>
        </p:spPr>
      </p:pic>
      <p:sp>
        <p:nvSpPr>
          <p:cNvPr id="5" name="TextBox 4"/>
          <p:cNvSpPr txBox="1"/>
          <p:nvPr/>
        </p:nvSpPr>
        <p:spPr>
          <a:xfrm>
            <a:off x="1752600" y="6172200"/>
            <a:ext cx="5638800" cy="369332"/>
          </a:xfrm>
          <a:prstGeom prst="rect">
            <a:avLst/>
          </a:prstGeom>
          <a:noFill/>
        </p:spPr>
        <p:txBody>
          <a:bodyPr wrap="square" rtlCol="0">
            <a:spAutoFit/>
          </a:bodyPr>
          <a:lstStyle/>
          <a:p>
            <a:pPr algn="ctr"/>
            <a:r>
              <a:rPr lang="en-US" dirty="0" smtClean="0"/>
              <a:t>Tree pushed from main stream.</a:t>
            </a:r>
          </a:p>
        </p:txBody>
      </p:sp>
    </p:spTree>
  </p:cSld>
  <p:clrMapOvr>
    <a:masterClrMapping/>
  </p:clrMapOvr>
  <p:transition advTm="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16</a:t>
            </a:r>
            <a:endParaRPr lang="en-US" dirty="0"/>
          </a:p>
        </p:txBody>
      </p:sp>
      <p:pic>
        <p:nvPicPr>
          <p:cNvPr id="4" name="Content Placeholder 3" descr="DSCF7225.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Continuous photo inventory of woody debris </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GPS recorded route</a:t>
            </a:r>
            <a:endParaRPr lang="en-US" dirty="0">
              <a:solidFill>
                <a:schemeClr val="bg1"/>
              </a:solidFill>
            </a:endParaRPr>
          </a:p>
        </p:txBody>
      </p:sp>
      <p:pic>
        <p:nvPicPr>
          <p:cNvPr id="2050" name="Picture 2" descr="G:\Gunpowde Wood removal\Top GP track w terrain..JPG"/>
          <p:cNvPicPr>
            <a:picLocks noChangeAspect="1" noChangeArrowheads="1"/>
          </p:cNvPicPr>
          <p:nvPr/>
        </p:nvPicPr>
        <p:blipFill>
          <a:blip r:embed="rId2"/>
          <a:srcRect/>
          <a:stretch>
            <a:fillRect/>
          </a:stretch>
        </p:blipFill>
        <p:spPr bwMode="auto">
          <a:xfrm>
            <a:off x="212567" y="2362200"/>
            <a:ext cx="8694228" cy="3733800"/>
          </a:xfrm>
          <a:prstGeom prst="rect">
            <a:avLst/>
          </a:prstGeom>
          <a:noFill/>
        </p:spPr>
      </p:pic>
    </p:spTree>
  </p:cSld>
  <p:clrMapOvr>
    <a:masterClrMapping/>
  </p:clrMapOvr>
  <p:transition advTm="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17</a:t>
            </a:r>
            <a:endParaRPr lang="en-US" dirty="0"/>
          </a:p>
        </p:txBody>
      </p:sp>
      <p:pic>
        <p:nvPicPr>
          <p:cNvPr id="4" name="Content Placeholder 3" descr="DSCF7226.JPG"/>
          <p:cNvPicPr>
            <a:picLocks noGrp="1" noChangeAspect="1"/>
          </p:cNvPicPr>
          <p:nvPr>
            <p:ph idx="1"/>
          </p:nvPr>
        </p:nvPicPr>
        <p:blipFill>
          <a:blip r:embed="rId2" cstate="print"/>
          <a:stretch>
            <a:fillRect/>
          </a:stretch>
        </p:blipFill>
        <p:spPr>
          <a:xfrm>
            <a:off x="1566077" y="1600200"/>
            <a:ext cx="6011845" cy="4525963"/>
          </a:xfrm>
        </p:spPr>
      </p:pic>
      <p:sp>
        <p:nvSpPr>
          <p:cNvPr id="5" name="TextBox 4"/>
          <p:cNvSpPr txBox="1"/>
          <p:nvPr/>
        </p:nvSpPr>
        <p:spPr>
          <a:xfrm>
            <a:off x="1524000" y="6172200"/>
            <a:ext cx="6019800" cy="369332"/>
          </a:xfrm>
          <a:prstGeom prst="rect">
            <a:avLst/>
          </a:prstGeom>
          <a:noFill/>
        </p:spPr>
        <p:txBody>
          <a:bodyPr wrap="square" rtlCol="0">
            <a:spAutoFit/>
          </a:bodyPr>
          <a:lstStyle/>
          <a:p>
            <a:pPr algn="ctr"/>
            <a:r>
              <a:rPr lang="en-US" dirty="0" smtClean="0"/>
              <a:t>Tree pushed from main stream.</a:t>
            </a:r>
          </a:p>
        </p:txBody>
      </p:sp>
    </p:spTree>
  </p:cSld>
  <p:clrMapOvr>
    <a:masterClrMapping/>
  </p:clrMapOvr>
  <p:transition advTm="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18</a:t>
            </a:r>
            <a:endParaRPr lang="en-US" dirty="0"/>
          </a:p>
        </p:txBody>
      </p:sp>
      <p:pic>
        <p:nvPicPr>
          <p:cNvPr id="4" name="Content Placeholder 3" descr="DSCF7227.JPG"/>
          <p:cNvPicPr>
            <a:picLocks noGrp="1" noChangeAspect="1"/>
          </p:cNvPicPr>
          <p:nvPr>
            <p:ph idx="1"/>
          </p:nvPr>
        </p:nvPicPr>
        <p:blipFill>
          <a:blip r:embed="rId2" cstate="print"/>
          <a:stretch>
            <a:fillRect/>
          </a:stretch>
        </p:blipFill>
        <p:spPr>
          <a:xfrm>
            <a:off x="1566077" y="1600200"/>
            <a:ext cx="6011845" cy="4525963"/>
          </a:xfrm>
        </p:spPr>
      </p:pic>
      <p:sp>
        <p:nvSpPr>
          <p:cNvPr id="5" name="TextBox 4"/>
          <p:cNvSpPr txBox="1"/>
          <p:nvPr/>
        </p:nvSpPr>
        <p:spPr>
          <a:xfrm>
            <a:off x="1524000" y="6172200"/>
            <a:ext cx="6019800" cy="369332"/>
          </a:xfrm>
          <a:prstGeom prst="rect">
            <a:avLst/>
          </a:prstGeom>
          <a:noFill/>
        </p:spPr>
        <p:txBody>
          <a:bodyPr wrap="square" rtlCol="0">
            <a:spAutoFit/>
          </a:bodyPr>
          <a:lstStyle/>
          <a:p>
            <a:pPr algn="ctr"/>
            <a:r>
              <a:rPr lang="en-US" dirty="0" smtClean="0"/>
              <a:t>Large tree pushed from main stream.</a:t>
            </a:r>
            <a:endParaRPr lang="en-US" dirty="0"/>
          </a:p>
        </p:txBody>
      </p:sp>
    </p:spTree>
  </p:cSld>
  <p:clrMapOvr>
    <a:masterClrMapping/>
  </p:clrMapOvr>
  <p:transition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19</a:t>
            </a:r>
            <a:endParaRPr lang="en-US" dirty="0"/>
          </a:p>
        </p:txBody>
      </p:sp>
      <p:pic>
        <p:nvPicPr>
          <p:cNvPr id="4" name="Content Placeholder 3" descr="DSCF7228.JPG"/>
          <p:cNvPicPr>
            <a:picLocks noGrp="1" noChangeAspect="1"/>
          </p:cNvPicPr>
          <p:nvPr>
            <p:ph idx="1"/>
          </p:nvPr>
        </p:nvPicPr>
        <p:blipFill>
          <a:blip r:embed="rId2" cstate="print"/>
          <a:stretch>
            <a:fillRect/>
          </a:stretch>
        </p:blipFill>
        <p:spPr>
          <a:xfrm>
            <a:off x="2868335" y="1600200"/>
            <a:ext cx="3407330" cy="4525963"/>
          </a:xfrm>
        </p:spPr>
      </p:pic>
      <p:sp>
        <p:nvSpPr>
          <p:cNvPr id="5" name="TextBox 4"/>
          <p:cNvSpPr txBox="1"/>
          <p:nvPr/>
        </p:nvSpPr>
        <p:spPr>
          <a:xfrm>
            <a:off x="2514600" y="6172200"/>
            <a:ext cx="4191000" cy="369332"/>
          </a:xfrm>
          <a:prstGeom prst="rect">
            <a:avLst/>
          </a:prstGeom>
          <a:noFill/>
        </p:spPr>
        <p:txBody>
          <a:bodyPr wrap="square" rtlCol="0">
            <a:spAutoFit/>
          </a:bodyPr>
          <a:lstStyle/>
          <a:p>
            <a:pPr algn="ctr"/>
            <a:r>
              <a:rPr lang="en-US" dirty="0" smtClean="0"/>
              <a:t>Tree aligned with current flow mid stream.</a:t>
            </a:r>
            <a:endParaRPr lang="en-US" dirty="0"/>
          </a:p>
        </p:txBody>
      </p:sp>
    </p:spTree>
  </p:cSld>
  <p:clrMapOvr>
    <a:masterClrMapping/>
  </p:clrMapOvr>
  <p:transition advTm="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20a</a:t>
            </a:r>
            <a:endParaRPr lang="en-US" dirty="0"/>
          </a:p>
        </p:txBody>
      </p:sp>
      <p:pic>
        <p:nvPicPr>
          <p:cNvPr id="4" name="Content Placeholder 3" descr="DSCF7229.JPG"/>
          <p:cNvPicPr>
            <a:picLocks noGrp="1" noChangeAspect="1"/>
          </p:cNvPicPr>
          <p:nvPr>
            <p:ph idx="1"/>
          </p:nvPr>
        </p:nvPicPr>
        <p:blipFill>
          <a:blip r:embed="rId2" cstate="print"/>
          <a:stretch>
            <a:fillRect/>
          </a:stretch>
        </p:blipFill>
        <p:spPr>
          <a:xfrm>
            <a:off x="2868335" y="1600200"/>
            <a:ext cx="3407330" cy="4525963"/>
          </a:xfrm>
        </p:spPr>
      </p:pic>
      <p:sp>
        <p:nvSpPr>
          <p:cNvPr id="5" name="TextBox 4"/>
          <p:cNvSpPr txBox="1"/>
          <p:nvPr/>
        </p:nvSpPr>
        <p:spPr>
          <a:xfrm>
            <a:off x="2895600" y="6172200"/>
            <a:ext cx="3352800" cy="369332"/>
          </a:xfrm>
          <a:prstGeom prst="rect">
            <a:avLst/>
          </a:prstGeom>
          <a:noFill/>
        </p:spPr>
        <p:txBody>
          <a:bodyPr wrap="square" rtlCol="0">
            <a:spAutoFit/>
          </a:bodyPr>
          <a:lstStyle/>
          <a:p>
            <a:pPr algn="ctr"/>
            <a:r>
              <a:rPr lang="en-US" dirty="0" smtClean="0"/>
              <a:t>River-wide Strainer</a:t>
            </a:r>
            <a:endParaRPr lang="en-US" dirty="0"/>
          </a:p>
        </p:txBody>
      </p:sp>
    </p:spTree>
  </p:cSld>
  <p:clrMapOvr>
    <a:masterClrMapping/>
  </p:clrMapOvr>
  <p:transition advTm="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20b</a:t>
            </a:r>
            <a:endParaRPr lang="en-US" dirty="0"/>
          </a:p>
        </p:txBody>
      </p:sp>
      <p:pic>
        <p:nvPicPr>
          <p:cNvPr id="4" name="Content Placeholder 3" descr="DSCF7248.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20c</a:t>
            </a:r>
            <a:endParaRPr lang="en-US" dirty="0"/>
          </a:p>
        </p:txBody>
      </p:sp>
      <p:pic>
        <p:nvPicPr>
          <p:cNvPr id="6" name="Content Placeholder 5" descr="DSCF7250.JPG"/>
          <p:cNvPicPr>
            <a:picLocks noGrp="1" noChangeAspect="1"/>
          </p:cNvPicPr>
          <p:nvPr>
            <p:ph idx="1"/>
          </p:nvPr>
        </p:nvPicPr>
        <p:blipFill>
          <a:blip r:embed="rId3" cstate="print"/>
          <a:stretch>
            <a:fillRect/>
          </a:stretch>
        </p:blipFill>
        <p:spPr>
          <a:xfrm>
            <a:off x="1566077" y="1600200"/>
            <a:ext cx="6011845" cy="4525963"/>
          </a:xfrm>
        </p:spPr>
      </p:pic>
      <p:sp>
        <p:nvSpPr>
          <p:cNvPr id="7" name="TextBox 6"/>
          <p:cNvSpPr txBox="1"/>
          <p:nvPr/>
        </p:nvSpPr>
        <p:spPr>
          <a:xfrm>
            <a:off x="1600200" y="6172200"/>
            <a:ext cx="5943600" cy="381000"/>
          </a:xfrm>
          <a:prstGeom prst="rect">
            <a:avLst/>
          </a:prstGeom>
          <a:noFill/>
        </p:spPr>
        <p:txBody>
          <a:bodyPr wrap="square" rtlCol="0">
            <a:spAutoFit/>
          </a:bodyPr>
          <a:lstStyle/>
          <a:p>
            <a:pPr algn="ctr"/>
            <a:r>
              <a:rPr lang="en-US" dirty="0" smtClean="0"/>
              <a:t>Tulip Tree (Liriodendron)</a:t>
            </a:r>
            <a:endParaRPr lang="en-US" dirty="0"/>
          </a:p>
        </p:txBody>
      </p:sp>
    </p:spTree>
  </p:cSld>
  <p:clrMapOvr>
    <a:masterClrMapping/>
  </p:clrMapOvr>
  <p:transition advTm="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20d</a:t>
            </a:r>
            <a:endParaRPr lang="en-US" dirty="0"/>
          </a:p>
        </p:txBody>
      </p:sp>
      <p:pic>
        <p:nvPicPr>
          <p:cNvPr id="6" name="Content Placeholder 5" descr="DSCF7252.JPG"/>
          <p:cNvPicPr>
            <a:picLocks noGrp="1" noChangeAspect="1"/>
          </p:cNvPicPr>
          <p:nvPr>
            <p:ph idx="1"/>
          </p:nvPr>
        </p:nvPicPr>
        <p:blipFill>
          <a:blip r:embed="rId2" cstate="print"/>
          <a:stretch>
            <a:fillRect/>
          </a:stretch>
        </p:blipFill>
        <p:spPr>
          <a:xfrm>
            <a:off x="1566077" y="1600200"/>
            <a:ext cx="6011845" cy="4525963"/>
          </a:xfrm>
        </p:spPr>
      </p:pic>
      <p:sp>
        <p:nvSpPr>
          <p:cNvPr id="7" name="TextBox 6"/>
          <p:cNvSpPr txBox="1"/>
          <p:nvPr/>
        </p:nvSpPr>
        <p:spPr>
          <a:xfrm>
            <a:off x="1600200" y="6172200"/>
            <a:ext cx="5943600" cy="369332"/>
          </a:xfrm>
          <a:prstGeom prst="rect">
            <a:avLst/>
          </a:prstGeom>
          <a:noFill/>
        </p:spPr>
        <p:txBody>
          <a:bodyPr wrap="square" rtlCol="0">
            <a:spAutoFit/>
          </a:bodyPr>
          <a:lstStyle/>
          <a:p>
            <a:pPr algn="ctr"/>
            <a:r>
              <a:rPr lang="en-US" dirty="0" smtClean="0"/>
              <a:t>River Valley Ranch grill trailer secures top of LWD.</a:t>
            </a:r>
            <a:endParaRPr lang="en-US" dirty="0"/>
          </a:p>
        </p:txBody>
      </p:sp>
    </p:spTree>
  </p:cSld>
  <p:clrMapOvr>
    <a:masterClrMapping/>
  </p:clrMapOvr>
  <p:transition advTm="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21</a:t>
            </a:r>
            <a:endParaRPr lang="en-US" dirty="0"/>
          </a:p>
        </p:txBody>
      </p:sp>
      <p:pic>
        <p:nvPicPr>
          <p:cNvPr id="4" name="Content Placeholder 3" descr="DSCF7230.JPG"/>
          <p:cNvPicPr>
            <a:picLocks noGrp="1" noChangeAspect="1"/>
          </p:cNvPicPr>
          <p:nvPr>
            <p:ph idx="1"/>
          </p:nvPr>
        </p:nvPicPr>
        <p:blipFill>
          <a:blip r:embed="rId2"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22</a:t>
            </a:r>
            <a:endParaRPr lang="en-US" dirty="0"/>
          </a:p>
        </p:txBody>
      </p:sp>
      <p:pic>
        <p:nvPicPr>
          <p:cNvPr id="4" name="Content Placeholder 3" descr="DSCF7231.JPG"/>
          <p:cNvPicPr>
            <a:picLocks noGrp="1" noChangeAspect="1"/>
          </p:cNvPicPr>
          <p:nvPr>
            <p:ph idx="1"/>
          </p:nvPr>
        </p:nvPicPr>
        <p:blipFill>
          <a:blip r:embed="rId2" cstate="print"/>
          <a:stretch>
            <a:fillRect/>
          </a:stretch>
        </p:blipFill>
        <p:spPr>
          <a:xfrm>
            <a:off x="2546844" y="1600200"/>
            <a:ext cx="3728821" cy="4953000"/>
          </a:xfrm>
        </p:spPr>
      </p:pic>
    </p:spTree>
  </p:cSld>
  <p:clrMapOvr>
    <a:masterClrMapping/>
  </p:clrMapOvr>
  <p:transition advTm="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23</a:t>
            </a:r>
            <a:endParaRPr lang="en-US" dirty="0"/>
          </a:p>
        </p:txBody>
      </p:sp>
      <p:pic>
        <p:nvPicPr>
          <p:cNvPr id="4" name="Content Placeholder 3" descr="DSCF7232.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Flow</a:t>
            </a:r>
            <a:endParaRPr lang="en-US" dirty="0">
              <a:solidFill>
                <a:schemeClr val="bg1"/>
              </a:solidFill>
            </a:endParaRPr>
          </a:p>
        </p:txBody>
      </p:sp>
      <p:pic>
        <p:nvPicPr>
          <p:cNvPr id="4" name="Content Placeholder 3" descr="Top GP Gauge F 12Mar11.jpg"/>
          <p:cNvPicPr>
            <a:picLocks noGrp="1" noChangeAspect="1"/>
          </p:cNvPicPr>
          <p:nvPr>
            <p:ph idx="1"/>
          </p:nvPr>
        </p:nvPicPr>
        <p:blipFill>
          <a:blip r:embed="rId2"/>
          <a:stretch>
            <a:fillRect/>
          </a:stretch>
        </p:blipFill>
        <p:spPr>
          <a:xfrm>
            <a:off x="4495800" y="1600201"/>
            <a:ext cx="4178949" cy="3454980"/>
          </a:xfrm>
        </p:spPr>
      </p:pic>
      <p:pic>
        <p:nvPicPr>
          <p:cNvPr id="5" name="Picture 4" descr="Top GP Gauge H 12Mar11.jpg"/>
          <p:cNvPicPr>
            <a:picLocks noChangeAspect="1"/>
          </p:cNvPicPr>
          <p:nvPr/>
        </p:nvPicPr>
        <p:blipFill>
          <a:blip r:embed="rId3"/>
          <a:stretch>
            <a:fillRect/>
          </a:stretch>
        </p:blipFill>
        <p:spPr>
          <a:xfrm>
            <a:off x="368668" y="1600200"/>
            <a:ext cx="4147525" cy="3429000"/>
          </a:xfrm>
          <a:prstGeom prst="rect">
            <a:avLst/>
          </a:prstGeom>
        </p:spPr>
      </p:pic>
    </p:spTree>
  </p:cSld>
  <p:clrMapOvr>
    <a:masterClrMapping/>
  </p:clrMapOvr>
  <p:transition advTm="5000"/>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24</a:t>
            </a:r>
            <a:endParaRPr lang="en-US" dirty="0"/>
          </a:p>
        </p:txBody>
      </p:sp>
      <p:pic>
        <p:nvPicPr>
          <p:cNvPr id="4" name="Content Placeholder 3" descr="DSCF7233.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25</a:t>
            </a:r>
            <a:endParaRPr lang="en-US" dirty="0"/>
          </a:p>
        </p:txBody>
      </p:sp>
      <p:pic>
        <p:nvPicPr>
          <p:cNvPr id="4" name="Content Placeholder 3" descr="DSCF7237.JPG"/>
          <p:cNvPicPr>
            <a:picLocks noGrp="1" noChangeAspect="1"/>
          </p:cNvPicPr>
          <p:nvPr>
            <p:ph idx="1"/>
          </p:nvPr>
        </p:nvPicPr>
        <p:blipFill>
          <a:blip r:embed="rId2" cstate="print"/>
          <a:stretch>
            <a:fillRect/>
          </a:stretch>
        </p:blipFill>
        <p:spPr>
          <a:xfrm>
            <a:off x="1566077" y="1600200"/>
            <a:ext cx="6011845" cy="4525963"/>
          </a:xfrm>
        </p:spPr>
      </p:pic>
      <p:sp>
        <p:nvSpPr>
          <p:cNvPr id="5" name="TextBox 4"/>
          <p:cNvSpPr txBox="1"/>
          <p:nvPr/>
        </p:nvSpPr>
        <p:spPr>
          <a:xfrm>
            <a:off x="1600200" y="6172200"/>
            <a:ext cx="5943600" cy="369332"/>
          </a:xfrm>
          <a:prstGeom prst="rect">
            <a:avLst/>
          </a:prstGeom>
          <a:noFill/>
        </p:spPr>
        <p:txBody>
          <a:bodyPr wrap="square" rtlCol="0">
            <a:spAutoFit/>
          </a:bodyPr>
          <a:lstStyle/>
          <a:p>
            <a:pPr algn="ctr"/>
            <a:r>
              <a:rPr lang="en-US" dirty="0" smtClean="0"/>
              <a:t>Undermined root system</a:t>
            </a:r>
            <a:endParaRPr lang="en-US" dirty="0"/>
          </a:p>
        </p:txBody>
      </p:sp>
    </p:spTree>
  </p:cSld>
  <p:clrMapOvr>
    <a:masterClrMapping/>
  </p:clrMapOvr>
  <p:transition advTm="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26</a:t>
            </a:r>
            <a:endParaRPr lang="en-US" dirty="0"/>
          </a:p>
        </p:txBody>
      </p:sp>
      <p:pic>
        <p:nvPicPr>
          <p:cNvPr id="4" name="Content Placeholder 3" descr="DSCF7239.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27</a:t>
            </a:r>
            <a:endParaRPr lang="en-US" dirty="0"/>
          </a:p>
        </p:txBody>
      </p:sp>
      <p:pic>
        <p:nvPicPr>
          <p:cNvPr id="4" name="Content Placeholder 3" descr="DSCF7240.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28</a:t>
            </a:r>
            <a:endParaRPr lang="en-US" dirty="0"/>
          </a:p>
        </p:txBody>
      </p:sp>
      <p:pic>
        <p:nvPicPr>
          <p:cNvPr id="4" name="Content Placeholder 3" descr="DSCF7241.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29</a:t>
            </a:r>
            <a:endParaRPr lang="en-US" dirty="0"/>
          </a:p>
        </p:txBody>
      </p:sp>
      <p:pic>
        <p:nvPicPr>
          <p:cNvPr id="4" name="Content Placeholder 3" descr="DSCF7242.JPG"/>
          <p:cNvPicPr>
            <a:picLocks noGrp="1" noChangeAspect="1"/>
          </p:cNvPicPr>
          <p:nvPr>
            <p:ph idx="1"/>
          </p:nvPr>
        </p:nvPicPr>
        <p:blipFill>
          <a:blip r:embed="rId2" cstate="print"/>
          <a:stretch>
            <a:fillRect/>
          </a:stretch>
        </p:blipFill>
        <p:spPr>
          <a:xfrm>
            <a:off x="2776310" y="1295400"/>
            <a:ext cx="3728821" cy="4953000"/>
          </a:xfrm>
        </p:spPr>
      </p:pic>
      <p:sp>
        <p:nvSpPr>
          <p:cNvPr id="5" name="TextBox 4"/>
          <p:cNvSpPr txBox="1"/>
          <p:nvPr/>
        </p:nvSpPr>
        <p:spPr>
          <a:xfrm>
            <a:off x="2819400" y="6248400"/>
            <a:ext cx="3657600" cy="369332"/>
          </a:xfrm>
          <a:prstGeom prst="rect">
            <a:avLst/>
          </a:prstGeom>
          <a:noFill/>
        </p:spPr>
        <p:txBody>
          <a:bodyPr wrap="square" rtlCol="0">
            <a:spAutoFit/>
          </a:bodyPr>
          <a:lstStyle/>
          <a:p>
            <a:pPr algn="ctr"/>
            <a:r>
              <a:rPr lang="en-US" dirty="0" smtClean="0"/>
              <a:t>River Gauge below Grave Run Rd.</a:t>
            </a:r>
            <a:endParaRPr lang="en-US" dirty="0"/>
          </a:p>
        </p:txBody>
      </p:sp>
    </p:spTree>
  </p:cSld>
  <p:clrMapOvr>
    <a:masterClrMapping/>
  </p:clrMapOvr>
  <p:transition advTm="5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30</a:t>
            </a:r>
            <a:endParaRPr lang="en-US" dirty="0"/>
          </a:p>
        </p:txBody>
      </p:sp>
      <p:pic>
        <p:nvPicPr>
          <p:cNvPr id="4" name="Content Placeholder 3" descr="DSCF7244.JPG"/>
          <p:cNvPicPr>
            <a:picLocks noGrp="1" noChangeAspect="1"/>
          </p:cNvPicPr>
          <p:nvPr>
            <p:ph idx="1"/>
          </p:nvPr>
        </p:nvPicPr>
        <p:blipFill>
          <a:blip r:embed="rId3" cstate="print"/>
          <a:stretch>
            <a:fillRect/>
          </a:stretch>
        </p:blipFill>
        <p:spPr>
          <a:xfrm>
            <a:off x="1566077" y="1600200"/>
            <a:ext cx="6011845" cy="4525963"/>
          </a:xfrm>
        </p:spPr>
      </p:pic>
      <p:sp>
        <p:nvSpPr>
          <p:cNvPr id="5" name="TextBox 4"/>
          <p:cNvSpPr txBox="1"/>
          <p:nvPr/>
        </p:nvSpPr>
        <p:spPr>
          <a:xfrm>
            <a:off x="1600200" y="6172200"/>
            <a:ext cx="5943600" cy="369332"/>
          </a:xfrm>
          <a:prstGeom prst="rect">
            <a:avLst/>
          </a:prstGeom>
          <a:noFill/>
        </p:spPr>
        <p:txBody>
          <a:bodyPr wrap="square" rtlCol="0">
            <a:spAutoFit/>
          </a:bodyPr>
          <a:lstStyle/>
          <a:p>
            <a:pPr algn="ctr"/>
            <a:r>
              <a:rPr lang="en-US" dirty="0" smtClean="0"/>
              <a:t>River Valley Ranch looking upstream.</a:t>
            </a:r>
            <a:endParaRPr lang="en-US" dirty="0"/>
          </a:p>
        </p:txBody>
      </p:sp>
    </p:spTree>
  </p:cSld>
  <p:clrMapOvr>
    <a:masterClrMapping/>
  </p:clrMapOvr>
  <p:transition advTm="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31</a:t>
            </a:r>
            <a:endParaRPr lang="en-US" dirty="0"/>
          </a:p>
        </p:txBody>
      </p:sp>
      <p:pic>
        <p:nvPicPr>
          <p:cNvPr id="4" name="Content Placeholder 3" descr="DSCF7247.JPG"/>
          <p:cNvPicPr>
            <a:picLocks noGrp="1" noChangeAspect="1"/>
          </p:cNvPicPr>
          <p:nvPr>
            <p:ph idx="1"/>
          </p:nvPr>
        </p:nvPicPr>
        <p:blipFill>
          <a:blip r:embed="rId2" cstate="print"/>
          <a:stretch>
            <a:fillRect/>
          </a:stretch>
        </p:blipFill>
        <p:spPr>
          <a:xfrm>
            <a:off x="2868335" y="1600200"/>
            <a:ext cx="3407330" cy="4525963"/>
          </a:xfrm>
        </p:spPr>
      </p:pic>
      <p:sp>
        <p:nvSpPr>
          <p:cNvPr id="5" name="TextBox 4"/>
          <p:cNvSpPr txBox="1"/>
          <p:nvPr/>
        </p:nvSpPr>
        <p:spPr>
          <a:xfrm>
            <a:off x="1600200" y="6172200"/>
            <a:ext cx="6172200" cy="369332"/>
          </a:xfrm>
          <a:prstGeom prst="rect">
            <a:avLst/>
          </a:prstGeom>
          <a:noFill/>
        </p:spPr>
        <p:txBody>
          <a:bodyPr wrap="square" rtlCol="0">
            <a:spAutoFit/>
          </a:bodyPr>
          <a:lstStyle/>
          <a:p>
            <a:r>
              <a:rPr lang="en-US" dirty="0" smtClean="0"/>
              <a:t>River Valley Ranch looking downstream from  Grave Run Rd.</a:t>
            </a:r>
            <a:endParaRPr lang="en-US" dirty="0"/>
          </a:p>
        </p:txBody>
      </p:sp>
    </p:spTree>
  </p:cSld>
  <p:clrMapOvr>
    <a:masterClrMapping/>
  </p:clrMapOvr>
  <p:transition advTm="5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Upstream of Grave Run Rd</a:t>
            </a:r>
            <a:endParaRPr lang="en-US" dirty="0"/>
          </a:p>
        </p:txBody>
      </p:sp>
      <p:pic>
        <p:nvPicPr>
          <p:cNvPr id="4" name="Content Placeholder 3" descr="DSCF7245.JPG"/>
          <p:cNvPicPr>
            <a:picLocks noGrp="1" noChangeAspect="1"/>
          </p:cNvPicPr>
          <p:nvPr>
            <p:ph idx="1"/>
          </p:nvPr>
        </p:nvPicPr>
        <p:blipFill>
          <a:blip r:embed="rId2" cstate="print"/>
          <a:stretch>
            <a:fillRect/>
          </a:stretch>
        </p:blipFill>
        <p:spPr>
          <a:xfrm>
            <a:off x="1566077" y="1600200"/>
            <a:ext cx="6011845" cy="4525963"/>
          </a:xfrm>
        </p:spPr>
      </p:pic>
      <p:sp>
        <p:nvSpPr>
          <p:cNvPr id="5" name="TextBox 4"/>
          <p:cNvSpPr txBox="1"/>
          <p:nvPr/>
        </p:nvSpPr>
        <p:spPr>
          <a:xfrm>
            <a:off x="1600200" y="6096000"/>
            <a:ext cx="5943600" cy="381000"/>
          </a:xfrm>
          <a:prstGeom prst="rect">
            <a:avLst/>
          </a:prstGeom>
          <a:noFill/>
        </p:spPr>
        <p:txBody>
          <a:bodyPr wrap="square" rtlCol="0">
            <a:spAutoFit/>
          </a:bodyPr>
          <a:lstStyle/>
          <a:p>
            <a:pPr algn="ctr"/>
            <a:r>
              <a:rPr lang="en-US" dirty="0" smtClean="0"/>
              <a:t>River Valley Ranch looking upstream from Grave Run Rd</a:t>
            </a:r>
            <a:endParaRPr lang="en-US" dirty="0"/>
          </a:p>
        </p:txBody>
      </p:sp>
    </p:spTree>
  </p:cSld>
  <p:clrMapOvr>
    <a:masterClrMapping/>
  </p:clrMapOvr>
  <p:transition advTm="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Below Falls Rd. </a:t>
            </a:r>
            <a:r>
              <a:rPr lang="en-US" dirty="0"/>
              <a:t/>
            </a:r>
            <a:br>
              <a:rPr lang="en-US" dirty="0"/>
            </a:br>
            <a:r>
              <a:rPr lang="en-US" dirty="0" smtClean="0"/>
              <a:t>Example of cleared strainer.</a:t>
            </a:r>
            <a:endParaRPr lang="en-US" dirty="0"/>
          </a:p>
        </p:txBody>
      </p:sp>
      <p:pic>
        <p:nvPicPr>
          <p:cNvPr id="4" name="Content Placeholder 3" descr="Falls Rd downstream DSCF1933.JPG"/>
          <p:cNvPicPr>
            <a:picLocks noGrp="1" noChangeAspect="1"/>
          </p:cNvPicPr>
          <p:nvPr>
            <p:ph idx="1"/>
          </p:nvPr>
        </p:nvPicPr>
        <p:blipFill>
          <a:blip r:embed="rId3"/>
          <a:stretch>
            <a:fillRect/>
          </a:stretch>
        </p:blipFill>
        <p:spPr>
          <a:xfrm>
            <a:off x="1554691" y="1600200"/>
            <a:ext cx="6034617" cy="4525963"/>
          </a:xfrm>
        </p:spPr>
      </p:pic>
    </p:spTree>
  </p:cSld>
  <p:clrMapOvr>
    <a:masterClrMapping/>
  </p:clrMapOvr>
  <p:transition advTm="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Station 1</a:t>
            </a:r>
            <a:br>
              <a:rPr lang="en-US" dirty="0" smtClean="0"/>
            </a:br>
            <a:r>
              <a:rPr lang="en-US" dirty="0" smtClean="0"/>
              <a:t>Start</a:t>
            </a:r>
            <a:endParaRPr lang="en-US" dirty="0"/>
          </a:p>
        </p:txBody>
      </p:sp>
      <p:pic>
        <p:nvPicPr>
          <p:cNvPr id="4" name="Content Placeholder 3" descr="DSCF7209.JPG"/>
          <p:cNvPicPr>
            <a:picLocks noGrp="1" noChangeAspect="1"/>
          </p:cNvPicPr>
          <p:nvPr>
            <p:ph idx="1"/>
          </p:nvPr>
        </p:nvPicPr>
        <p:blipFill>
          <a:blip r:embed="rId2"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Erosion caused by river wide strainer. </a:t>
            </a:r>
            <a:endParaRPr lang="en-US" dirty="0"/>
          </a:p>
        </p:txBody>
      </p:sp>
      <p:pic>
        <p:nvPicPr>
          <p:cNvPr id="6" name="Content Placeholder 5" descr="28Dec2007_DSCF2193.JPG"/>
          <p:cNvPicPr>
            <a:picLocks noGrp="1" noChangeAspect="1"/>
          </p:cNvPicPr>
          <p:nvPr>
            <p:ph idx="1"/>
          </p:nvPr>
        </p:nvPicPr>
        <p:blipFill>
          <a:blip r:embed="rId3" cstate="print"/>
          <a:stretch>
            <a:fillRect/>
          </a:stretch>
        </p:blipFill>
        <p:spPr>
          <a:xfrm>
            <a:off x="609600" y="1600200"/>
            <a:ext cx="3407330" cy="4525963"/>
          </a:xfrm>
        </p:spPr>
      </p:pic>
      <p:pic>
        <p:nvPicPr>
          <p:cNvPr id="7" name="Picture 6" descr="28Dec2007_DSCF2194.JPG"/>
          <p:cNvPicPr>
            <a:picLocks noChangeAspect="1"/>
          </p:cNvPicPr>
          <p:nvPr/>
        </p:nvPicPr>
        <p:blipFill>
          <a:blip r:embed="rId4" cstate="print"/>
          <a:stretch>
            <a:fillRect/>
          </a:stretch>
        </p:blipFill>
        <p:spPr>
          <a:xfrm>
            <a:off x="4214868" y="1524000"/>
            <a:ext cx="4149880" cy="3124200"/>
          </a:xfrm>
          <a:prstGeom prst="rect">
            <a:avLst/>
          </a:prstGeom>
        </p:spPr>
      </p:pic>
      <p:sp>
        <p:nvSpPr>
          <p:cNvPr id="8" name="TextBox 7"/>
          <p:cNvSpPr txBox="1"/>
          <p:nvPr/>
        </p:nvSpPr>
        <p:spPr>
          <a:xfrm>
            <a:off x="4191000" y="4800600"/>
            <a:ext cx="4114800" cy="646331"/>
          </a:xfrm>
          <a:prstGeom prst="rect">
            <a:avLst/>
          </a:prstGeom>
          <a:noFill/>
        </p:spPr>
        <p:txBody>
          <a:bodyPr wrap="square" rtlCol="0">
            <a:spAutoFit/>
          </a:bodyPr>
          <a:lstStyle/>
          <a:p>
            <a:r>
              <a:rPr lang="en-US" dirty="0" smtClean="0"/>
              <a:t>How did not addressing this improve the habitat?</a:t>
            </a:r>
            <a:endParaRPr lang="en-US" dirty="0"/>
          </a:p>
        </p:txBody>
      </p:sp>
    </p:spTree>
  </p:cSld>
  <p:clrMapOvr>
    <a:masterClrMapping/>
  </p:clrMapOvr>
  <p:transition advTm="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Log Jam near Big Falls Rd.</a:t>
            </a:r>
            <a:endParaRPr lang="en-US" dirty="0"/>
          </a:p>
        </p:txBody>
      </p:sp>
      <p:pic>
        <p:nvPicPr>
          <p:cNvPr id="6" name="Content Placeholder 5" descr="Big Falls log jam DSCF2184.JPG"/>
          <p:cNvPicPr>
            <a:picLocks noGrp="1" noChangeAspect="1"/>
          </p:cNvPicPr>
          <p:nvPr>
            <p:ph idx="1"/>
          </p:nvPr>
        </p:nvPicPr>
        <p:blipFill>
          <a:blip r:embed="rId3" cstate="print"/>
          <a:stretch>
            <a:fillRect/>
          </a:stretch>
        </p:blipFill>
        <p:spPr>
          <a:xfrm>
            <a:off x="1143000" y="1219200"/>
            <a:ext cx="6748539" cy="5080577"/>
          </a:xfrm>
        </p:spPr>
      </p:pic>
    </p:spTree>
  </p:cSld>
  <p:clrMapOvr>
    <a:masterClrMapping/>
  </p:clrMapOvr>
  <p:transition advTm="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20 Debris</a:t>
            </a:r>
            <a:endParaRPr lang="en-US" dirty="0"/>
          </a:p>
        </p:txBody>
      </p:sp>
      <p:sp>
        <p:nvSpPr>
          <p:cNvPr id="5" name="TextBox 4"/>
          <p:cNvSpPr txBox="1"/>
          <p:nvPr/>
        </p:nvSpPr>
        <p:spPr>
          <a:xfrm>
            <a:off x="762000" y="6096000"/>
            <a:ext cx="7543800" cy="369332"/>
          </a:xfrm>
          <a:prstGeom prst="rect">
            <a:avLst/>
          </a:prstGeom>
          <a:noFill/>
        </p:spPr>
        <p:txBody>
          <a:bodyPr wrap="square" rtlCol="0">
            <a:spAutoFit/>
          </a:bodyPr>
          <a:lstStyle/>
          <a:p>
            <a:pPr algn="ctr"/>
            <a:r>
              <a:rPr lang="en-US" dirty="0" smtClean="0"/>
              <a:t>New location of LWD as of 12Mar2011.</a:t>
            </a:r>
          </a:p>
        </p:txBody>
      </p:sp>
      <p:pic>
        <p:nvPicPr>
          <p:cNvPr id="9" name="Content Placeholder 8" descr="DSCF7375.JPG"/>
          <p:cNvPicPr>
            <a:picLocks noGrp="1" noChangeAspect="1"/>
          </p:cNvPicPr>
          <p:nvPr>
            <p:ph idx="1"/>
          </p:nvPr>
        </p:nvPicPr>
        <p:blipFill>
          <a:blip r:embed="rId3"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20 Debris</a:t>
            </a:r>
            <a:endParaRPr lang="en-US" dirty="0"/>
          </a:p>
        </p:txBody>
      </p:sp>
      <p:sp>
        <p:nvSpPr>
          <p:cNvPr id="5" name="TextBox 4"/>
          <p:cNvSpPr txBox="1"/>
          <p:nvPr/>
        </p:nvSpPr>
        <p:spPr>
          <a:xfrm>
            <a:off x="762000" y="6096000"/>
            <a:ext cx="7543800" cy="369332"/>
          </a:xfrm>
          <a:prstGeom prst="rect">
            <a:avLst/>
          </a:prstGeom>
          <a:noFill/>
        </p:spPr>
        <p:txBody>
          <a:bodyPr wrap="square" rtlCol="0">
            <a:spAutoFit/>
          </a:bodyPr>
          <a:lstStyle/>
          <a:p>
            <a:pPr algn="ctr"/>
            <a:r>
              <a:rPr lang="en-US" dirty="0" smtClean="0"/>
              <a:t>New location of trailer as of 12Mar2011.</a:t>
            </a:r>
          </a:p>
        </p:txBody>
      </p:sp>
      <p:pic>
        <p:nvPicPr>
          <p:cNvPr id="7" name="Content Placeholder 6" descr="DSCF7391.JPG"/>
          <p:cNvPicPr>
            <a:picLocks noGrp="1" noChangeAspect="1"/>
          </p:cNvPicPr>
          <p:nvPr>
            <p:ph idx="1"/>
          </p:nvPr>
        </p:nvPicPr>
        <p:blipFill>
          <a:blip r:embed="rId3"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Large Strainer Downstream From Gunpowder Rd</a:t>
            </a:r>
            <a:endParaRPr lang="en-US" dirty="0"/>
          </a:p>
        </p:txBody>
      </p:sp>
      <p:sp>
        <p:nvSpPr>
          <p:cNvPr id="5" name="TextBox 4"/>
          <p:cNvSpPr txBox="1"/>
          <p:nvPr/>
        </p:nvSpPr>
        <p:spPr>
          <a:xfrm>
            <a:off x="762000" y="6096000"/>
            <a:ext cx="7543800" cy="369332"/>
          </a:xfrm>
          <a:prstGeom prst="rect">
            <a:avLst/>
          </a:prstGeom>
          <a:noFill/>
        </p:spPr>
        <p:txBody>
          <a:bodyPr wrap="square" rtlCol="0">
            <a:spAutoFit/>
          </a:bodyPr>
          <a:lstStyle/>
          <a:p>
            <a:pPr algn="ctr"/>
            <a:r>
              <a:rPr lang="en-US" dirty="0" smtClean="0"/>
              <a:t>Taken from the Gunpowder Rd bridge 05Mar2011.</a:t>
            </a:r>
          </a:p>
        </p:txBody>
      </p:sp>
      <p:pic>
        <p:nvPicPr>
          <p:cNvPr id="7" name="Content Placeholder 6" descr="Below GP Rd DSCF7208.JPG"/>
          <p:cNvPicPr>
            <a:picLocks noGrp="1" noChangeAspect="1"/>
          </p:cNvPicPr>
          <p:nvPr>
            <p:ph idx="1"/>
          </p:nvPr>
        </p:nvPicPr>
        <p:blipFill>
          <a:blip r:embed="rId3"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Large Strainer Downstream From Gunpowder Rd</a:t>
            </a:r>
            <a:endParaRPr lang="en-US" dirty="0"/>
          </a:p>
        </p:txBody>
      </p:sp>
      <p:sp>
        <p:nvSpPr>
          <p:cNvPr id="5" name="TextBox 4"/>
          <p:cNvSpPr txBox="1"/>
          <p:nvPr/>
        </p:nvSpPr>
        <p:spPr>
          <a:xfrm>
            <a:off x="762000" y="6096000"/>
            <a:ext cx="7543800" cy="923330"/>
          </a:xfrm>
          <a:prstGeom prst="rect">
            <a:avLst/>
          </a:prstGeom>
          <a:noFill/>
        </p:spPr>
        <p:txBody>
          <a:bodyPr wrap="square" rtlCol="0">
            <a:spAutoFit/>
          </a:bodyPr>
          <a:lstStyle/>
          <a:p>
            <a:pPr algn="ctr"/>
            <a:r>
              <a:rPr lang="en-US" dirty="0" smtClean="0"/>
              <a:t>Taken from the Gunpowder Rd bridge 12Mar2011.</a:t>
            </a:r>
          </a:p>
          <a:p>
            <a:pPr algn="ctr"/>
            <a:r>
              <a:rPr lang="en-US" dirty="0" smtClean="0"/>
              <a:t>High water flow repositioned the strainer .</a:t>
            </a:r>
          </a:p>
          <a:p>
            <a:r>
              <a:rPr lang="en-US" dirty="0" smtClean="0"/>
              <a:t>.</a:t>
            </a:r>
          </a:p>
        </p:txBody>
      </p:sp>
      <p:pic>
        <p:nvPicPr>
          <p:cNvPr id="8" name="Content Placeholder 7" descr="Below GP Rd DSCF7439.JPG"/>
          <p:cNvPicPr>
            <a:picLocks noGrp="1" noChangeAspect="1"/>
          </p:cNvPicPr>
          <p:nvPr>
            <p:ph idx="1"/>
          </p:nvPr>
        </p:nvPicPr>
        <p:blipFill>
          <a:blip r:embed="rId3"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Flow Comparison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a:p>
        </p:txBody>
      </p:sp>
      <p:pic>
        <p:nvPicPr>
          <p:cNvPr id="5123" name="Picture 3" descr="F:\Top GP guage F.jpg"/>
          <p:cNvPicPr>
            <a:picLocks noChangeAspect="1" noChangeArrowheads="1"/>
          </p:cNvPicPr>
          <p:nvPr/>
        </p:nvPicPr>
        <p:blipFill>
          <a:blip r:embed="rId3"/>
          <a:srcRect/>
          <a:stretch>
            <a:fillRect/>
          </a:stretch>
        </p:blipFill>
        <p:spPr bwMode="auto">
          <a:xfrm>
            <a:off x="304800" y="1219200"/>
            <a:ext cx="4238170" cy="3505199"/>
          </a:xfrm>
          <a:prstGeom prst="rect">
            <a:avLst/>
          </a:prstGeom>
          <a:noFill/>
        </p:spPr>
      </p:pic>
      <p:pic>
        <p:nvPicPr>
          <p:cNvPr id="5127" name="Picture 7" descr="F:\Fall Rd GP Guage F.jpg"/>
          <p:cNvPicPr>
            <a:picLocks noChangeAspect="1" noChangeArrowheads="1"/>
          </p:cNvPicPr>
          <p:nvPr/>
        </p:nvPicPr>
        <p:blipFill>
          <a:blip r:embed="rId4"/>
          <a:srcRect/>
          <a:stretch>
            <a:fillRect/>
          </a:stretch>
        </p:blipFill>
        <p:spPr bwMode="auto">
          <a:xfrm>
            <a:off x="4572000" y="1219200"/>
            <a:ext cx="4232420" cy="3505200"/>
          </a:xfrm>
          <a:prstGeom prst="rect">
            <a:avLst/>
          </a:prstGeom>
          <a:noFill/>
        </p:spPr>
      </p:pic>
    </p:spTree>
  </p:cSld>
  <p:clrMapOvr>
    <a:masterClrMapping/>
  </p:clrMapOvr>
  <p:transition advTm="8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Height Comparison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a:p>
        </p:txBody>
      </p:sp>
      <p:pic>
        <p:nvPicPr>
          <p:cNvPr id="5124" name="Picture 4" descr="F:\Fall Rd GP Guage H.jpg"/>
          <p:cNvPicPr>
            <a:picLocks noChangeAspect="1" noChangeArrowheads="1"/>
          </p:cNvPicPr>
          <p:nvPr/>
        </p:nvPicPr>
        <p:blipFill>
          <a:blip r:embed="rId3"/>
          <a:srcRect/>
          <a:stretch>
            <a:fillRect/>
          </a:stretch>
        </p:blipFill>
        <p:spPr bwMode="auto">
          <a:xfrm>
            <a:off x="4572000" y="1219200"/>
            <a:ext cx="4222173" cy="3505200"/>
          </a:xfrm>
          <a:prstGeom prst="rect">
            <a:avLst/>
          </a:prstGeom>
          <a:noFill/>
        </p:spPr>
      </p:pic>
      <p:pic>
        <p:nvPicPr>
          <p:cNvPr id="6146" name="Picture 2" descr="F:\Top GP guage H.jpg"/>
          <p:cNvPicPr>
            <a:picLocks noChangeAspect="1" noChangeArrowheads="1"/>
          </p:cNvPicPr>
          <p:nvPr/>
        </p:nvPicPr>
        <p:blipFill>
          <a:blip r:embed="rId4"/>
          <a:srcRect/>
          <a:stretch>
            <a:fillRect/>
          </a:stretch>
        </p:blipFill>
        <p:spPr bwMode="auto">
          <a:xfrm>
            <a:off x="304800" y="1219200"/>
            <a:ext cx="4229415" cy="3505200"/>
          </a:xfrm>
          <a:prstGeom prst="rect">
            <a:avLst/>
          </a:prstGeom>
          <a:noFill/>
        </p:spPr>
      </p:pic>
    </p:spTree>
  </p:cSld>
  <p:clrMapOvr>
    <a:masterClrMapping/>
  </p:clrMapOvr>
  <p:transition advTm="8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Flow Comparison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a:p>
        </p:txBody>
      </p:sp>
      <p:pic>
        <p:nvPicPr>
          <p:cNvPr id="6" name="Picture 5" descr="Top GP Gauge F 12Mar11.jpg"/>
          <p:cNvPicPr>
            <a:picLocks noChangeAspect="1"/>
          </p:cNvPicPr>
          <p:nvPr/>
        </p:nvPicPr>
        <p:blipFill>
          <a:blip r:embed="rId3"/>
          <a:stretch>
            <a:fillRect/>
          </a:stretch>
        </p:blipFill>
        <p:spPr>
          <a:xfrm>
            <a:off x="381000" y="1066800"/>
            <a:ext cx="4148137" cy="3429506"/>
          </a:xfrm>
          <a:prstGeom prst="rect">
            <a:avLst/>
          </a:prstGeom>
        </p:spPr>
      </p:pic>
      <p:pic>
        <p:nvPicPr>
          <p:cNvPr id="7" name="Picture 6" descr="Parkton GP Gauge F 12Mar11.jpg"/>
          <p:cNvPicPr>
            <a:picLocks noChangeAspect="1"/>
          </p:cNvPicPr>
          <p:nvPr/>
        </p:nvPicPr>
        <p:blipFill>
          <a:blip r:embed="rId4"/>
          <a:stretch>
            <a:fillRect/>
          </a:stretch>
        </p:blipFill>
        <p:spPr>
          <a:xfrm>
            <a:off x="4572000" y="1066800"/>
            <a:ext cx="4140411" cy="3429000"/>
          </a:xfrm>
          <a:prstGeom prst="rect">
            <a:avLst/>
          </a:prstGeom>
        </p:spPr>
      </p:pic>
      <p:sp>
        <p:nvSpPr>
          <p:cNvPr id="8" name="TextBox 7"/>
          <p:cNvSpPr txBox="1"/>
          <p:nvPr/>
        </p:nvSpPr>
        <p:spPr>
          <a:xfrm>
            <a:off x="381000" y="4572000"/>
            <a:ext cx="8305800" cy="646331"/>
          </a:xfrm>
          <a:prstGeom prst="rect">
            <a:avLst/>
          </a:prstGeom>
          <a:noFill/>
        </p:spPr>
        <p:txBody>
          <a:bodyPr wrap="square" rtlCol="0">
            <a:spAutoFit/>
          </a:bodyPr>
          <a:lstStyle/>
          <a:p>
            <a:r>
              <a:rPr lang="en-US" dirty="0" smtClean="0"/>
              <a:t>March  6     While  the flow above </a:t>
            </a:r>
            <a:r>
              <a:rPr lang="en-US" dirty="0" err="1" smtClean="0"/>
              <a:t>Prettyboy</a:t>
            </a:r>
            <a:r>
              <a:rPr lang="en-US" dirty="0" smtClean="0"/>
              <a:t> was  40 CFS  it was only 30 CFS below.</a:t>
            </a:r>
          </a:p>
          <a:p>
            <a:r>
              <a:rPr lang="en-US" dirty="0" smtClean="0"/>
              <a:t>March  11  While  the flow above </a:t>
            </a:r>
            <a:r>
              <a:rPr lang="en-US" dirty="0" err="1" smtClean="0"/>
              <a:t>Prettyboy</a:t>
            </a:r>
            <a:r>
              <a:rPr lang="en-US" dirty="0" smtClean="0"/>
              <a:t> was 1000 CFS  it was only 700 CFS below.</a:t>
            </a:r>
            <a:endParaRPr lang="en-US" dirty="0"/>
          </a:p>
        </p:txBody>
      </p:sp>
    </p:spTree>
  </p:cSld>
  <p:clrMapOvr>
    <a:masterClrMapping/>
  </p:clrMapOvr>
  <p:transition advTm="8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Height Comparison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a:p>
        </p:txBody>
      </p:sp>
      <p:pic>
        <p:nvPicPr>
          <p:cNvPr id="6" name="Picture 5" descr="Top GP Gauge H 12Mar11.jpg"/>
          <p:cNvPicPr>
            <a:picLocks noChangeAspect="1"/>
          </p:cNvPicPr>
          <p:nvPr/>
        </p:nvPicPr>
        <p:blipFill>
          <a:blip r:embed="rId3"/>
          <a:stretch>
            <a:fillRect/>
          </a:stretch>
        </p:blipFill>
        <p:spPr>
          <a:xfrm>
            <a:off x="381001" y="1143001"/>
            <a:ext cx="4147523" cy="3428999"/>
          </a:xfrm>
          <a:prstGeom prst="rect">
            <a:avLst/>
          </a:prstGeom>
        </p:spPr>
      </p:pic>
      <p:pic>
        <p:nvPicPr>
          <p:cNvPr id="7" name="Picture 6" descr="Parkton GP Gauge H 12Mar11.jpg"/>
          <p:cNvPicPr>
            <a:picLocks noChangeAspect="1"/>
          </p:cNvPicPr>
          <p:nvPr/>
        </p:nvPicPr>
        <p:blipFill>
          <a:blip r:embed="rId4"/>
          <a:stretch>
            <a:fillRect/>
          </a:stretch>
        </p:blipFill>
        <p:spPr>
          <a:xfrm>
            <a:off x="4571999" y="1143000"/>
            <a:ext cx="4143375" cy="3431455"/>
          </a:xfrm>
          <a:prstGeom prst="rect">
            <a:avLst/>
          </a:prstGeom>
        </p:spPr>
      </p:pic>
    </p:spTree>
  </p:cSld>
  <p:clrMapOvr>
    <a:masterClrMapping/>
  </p:clrMapOvr>
  <p:transition advTm="8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2</a:t>
            </a:r>
            <a:endParaRPr lang="en-US" dirty="0"/>
          </a:p>
        </p:txBody>
      </p:sp>
      <p:pic>
        <p:nvPicPr>
          <p:cNvPr id="4" name="Content Placeholder 3" descr="DSCF7210.JPG"/>
          <p:cNvPicPr>
            <a:picLocks noGrp="1" noChangeAspect="1"/>
          </p:cNvPicPr>
          <p:nvPr>
            <p:ph idx="1"/>
          </p:nvPr>
        </p:nvPicPr>
        <p:blipFill>
          <a:blip r:embed="rId2"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American Whitewater Guidelines</a:t>
            </a:r>
            <a:endParaRPr lang="en-US" dirty="0"/>
          </a:p>
        </p:txBody>
      </p:sp>
      <p:sp>
        <p:nvSpPr>
          <p:cNvPr id="3" name="Content Placeholder 2"/>
          <p:cNvSpPr>
            <a:spLocks noGrp="1"/>
          </p:cNvSpPr>
          <p:nvPr>
            <p:ph idx="1"/>
          </p:nvPr>
        </p:nvSpPr>
        <p:spPr>
          <a:xfrm>
            <a:off x="1981200" y="1600200"/>
            <a:ext cx="5181600" cy="4525963"/>
          </a:xfrm>
        </p:spPr>
        <p:txBody>
          <a:bodyPr>
            <a:normAutofit fontScale="47500" lnSpcReduction="20000"/>
          </a:bodyPr>
          <a:lstStyle/>
          <a:p>
            <a:pPr>
              <a:buNone/>
            </a:pPr>
            <a:r>
              <a:rPr lang="en-US" b="1" dirty="0" smtClean="0"/>
              <a:t>Do Not Remove Log </a:t>
            </a:r>
            <a:r>
              <a:rPr lang="en-US" dirty="0" smtClean="0"/>
              <a:t>	 	</a:t>
            </a:r>
            <a:r>
              <a:rPr lang="en-US" b="1" dirty="0" smtClean="0"/>
              <a:t>More OK to Remove Log</a:t>
            </a:r>
          </a:p>
          <a:p>
            <a:pPr algn="ctr">
              <a:buNone/>
            </a:pPr>
            <a:r>
              <a:rPr lang="en-US" b="1" dirty="0" smtClean="0"/>
              <a:t>Ecological Considerations</a:t>
            </a:r>
          </a:p>
          <a:p>
            <a:pPr>
              <a:buNone/>
            </a:pPr>
            <a:r>
              <a:rPr lang="en-US" dirty="0" smtClean="0"/>
              <a:t>Sand, Gravel, Coble Banks 	Bedrock Banks</a:t>
            </a:r>
          </a:p>
          <a:p>
            <a:pPr>
              <a:buNone/>
            </a:pPr>
            <a:r>
              <a:rPr lang="en-US" dirty="0" smtClean="0"/>
              <a:t>Floodplain Adjacent to Channel 	Cliffs Adjacent to Channel</a:t>
            </a:r>
          </a:p>
          <a:p>
            <a:pPr>
              <a:buNone/>
            </a:pPr>
            <a:r>
              <a:rPr lang="en-US" dirty="0" smtClean="0"/>
              <a:t>Log Trapping Sediment 	 	Log Above Water Level</a:t>
            </a:r>
          </a:p>
          <a:p>
            <a:pPr>
              <a:buNone/>
            </a:pPr>
            <a:r>
              <a:rPr lang="en-US" dirty="0" smtClean="0"/>
              <a:t>Log is Large and Long 	 	Log is Small and Short</a:t>
            </a:r>
          </a:p>
          <a:p>
            <a:pPr>
              <a:buNone/>
            </a:pPr>
            <a:r>
              <a:rPr lang="en-US" dirty="0" smtClean="0"/>
              <a:t>Stream has Endangered Species 	No Endangered Species</a:t>
            </a:r>
          </a:p>
          <a:p>
            <a:pPr>
              <a:buNone/>
            </a:pPr>
            <a:r>
              <a:rPr lang="en-US" dirty="0" smtClean="0"/>
              <a:t>No Riparian Vegetation 	 	Dense Riparian Vegetation</a:t>
            </a:r>
          </a:p>
          <a:p>
            <a:pPr>
              <a:buNone/>
            </a:pPr>
            <a:r>
              <a:rPr lang="en-US" dirty="0" smtClean="0"/>
              <a:t>Heavily Impacted Watershed 	Intact Forested Watershed</a:t>
            </a:r>
          </a:p>
          <a:p>
            <a:pPr algn="ctr">
              <a:buNone/>
            </a:pPr>
            <a:r>
              <a:rPr lang="en-US" b="1" dirty="0" smtClean="0"/>
              <a:t>Paddling Considerations</a:t>
            </a:r>
          </a:p>
          <a:p>
            <a:pPr>
              <a:buNone/>
            </a:pPr>
            <a:r>
              <a:rPr lang="en-US" dirty="0" smtClean="0"/>
              <a:t>Log is Obvious 		Log is Hidden</a:t>
            </a:r>
          </a:p>
          <a:p>
            <a:pPr>
              <a:buNone/>
            </a:pPr>
            <a:r>
              <a:rPr lang="en-US" dirty="0" smtClean="0"/>
              <a:t>Log is Avoidable While Paddling 	Log is Unavoidable</a:t>
            </a:r>
          </a:p>
          <a:p>
            <a:pPr>
              <a:buNone/>
            </a:pPr>
            <a:r>
              <a:rPr lang="en-US" dirty="0" smtClean="0"/>
              <a:t>Log is Easily Portaged 		Log is Impossible to Portage</a:t>
            </a:r>
          </a:p>
          <a:p>
            <a:pPr>
              <a:buNone/>
            </a:pPr>
            <a:r>
              <a:rPr lang="en-US" dirty="0" smtClean="0"/>
              <a:t>Log Unlikely to Entrap Paddler 	Log Likely to Entrap Paddler</a:t>
            </a:r>
          </a:p>
          <a:p>
            <a:pPr>
              <a:buNone/>
            </a:pPr>
            <a:r>
              <a:rPr lang="en-US" dirty="0" smtClean="0"/>
              <a:t>Log in Seldom Paddled Reach 	Log in Popular Reach</a:t>
            </a:r>
          </a:p>
          <a:p>
            <a:pPr>
              <a:buNone/>
            </a:pPr>
            <a:r>
              <a:rPr lang="en-US" dirty="0" smtClean="0"/>
              <a:t>Class V 	 		Class II/III</a:t>
            </a:r>
          </a:p>
          <a:p>
            <a:pPr>
              <a:buNone/>
            </a:pPr>
            <a:r>
              <a:rPr lang="en-US" dirty="0" smtClean="0"/>
              <a:t>Wilderness 	 		Urban</a:t>
            </a:r>
            <a:endParaRPr lang="en-US" dirty="0"/>
          </a:p>
        </p:txBody>
      </p:sp>
    </p:spTree>
  </p:cSld>
  <p:clrMapOvr>
    <a:masterClrMapping/>
  </p:clrMapOvr>
  <p:transition advTm="8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dirty="0" smtClean="0"/>
              <a:t>Charles Hihn</a:t>
            </a:r>
          </a:p>
          <a:p>
            <a:r>
              <a:rPr lang="en-US" dirty="0" smtClean="0"/>
              <a:t>18426 Gunpowder Rd</a:t>
            </a:r>
          </a:p>
          <a:p>
            <a:r>
              <a:rPr lang="en-US" dirty="0" smtClean="0"/>
              <a:t>Hampstead, MD 21074</a:t>
            </a:r>
          </a:p>
          <a:p>
            <a:endParaRPr lang="en-US" dirty="0"/>
          </a:p>
          <a:p>
            <a:r>
              <a:rPr lang="en-US" dirty="0" smtClean="0">
                <a:hlinkClick r:id="rId2"/>
              </a:rPr>
              <a:t>buddyh@hiventures.com</a:t>
            </a:r>
            <a:endParaRPr lang="en-US" dirty="0" smtClean="0"/>
          </a:p>
          <a:p>
            <a:r>
              <a:rPr lang="en-US" dirty="0" smtClean="0"/>
              <a:t>410-374-4164</a:t>
            </a:r>
            <a:endParaRPr lang="en-US" dirty="0"/>
          </a:p>
        </p:txBody>
      </p:sp>
    </p:spTree>
  </p:cSld>
  <p:clrMapOvr>
    <a:masterClrMapping/>
  </p:clrMapOvr>
  <p:transition advTm="1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3</a:t>
            </a:r>
            <a:endParaRPr lang="en-US" dirty="0"/>
          </a:p>
        </p:txBody>
      </p:sp>
      <p:pic>
        <p:nvPicPr>
          <p:cNvPr id="4" name="Content Placeholder 3" descr="DSCF7211.JPG"/>
          <p:cNvPicPr>
            <a:picLocks noGrp="1" noChangeAspect="1"/>
          </p:cNvPicPr>
          <p:nvPr>
            <p:ph idx="1"/>
          </p:nvPr>
        </p:nvPicPr>
        <p:blipFill>
          <a:blip r:embed="rId2"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4</a:t>
            </a:r>
            <a:endParaRPr lang="en-US" dirty="0"/>
          </a:p>
        </p:txBody>
      </p:sp>
      <p:pic>
        <p:nvPicPr>
          <p:cNvPr id="4" name="Content Placeholder 3" descr="DSCF7213.JPG"/>
          <p:cNvPicPr>
            <a:picLocks noGrp="1" noChangeAspect="1"/>
          </p:cNvPicPr>
          <p:nvPr>
            <p:ph idx="1"/>
          </p:nvPr>
        </p:nvPicPr>
        <p:blipFill>
          <a:blip r:embed="rId2" cstate="print"/>
          <a:stretch>
            <a:fillRect/>
          </a:stretch>
        </p:blipFill>
        <p:spPr>
          <a:xfrm>
            <a:off x="2868335" y="1600200"/>
            <a:ext cx="3407330" cy="4525963"/>
          </a:xfrm>
        </p:spPr>
      </p:pic>
    </p:spTree>
  </p:cSld>
  <p:clrMapOvr>
    <a:masterClrMapping/>
  </p:clrMapOvr>
  <p:transition advTm="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5</a:t>
            </a:r>
            <a:endParaRPr lang="en-US" dirty="0"/>
          </a:p>
        </p:txBody>
      </p:sp>
      <p:pic>
        <p:nvPicPr>
          <p:cNvPr id="5" name="Content Placeholder 4" descr="DSCF7214.JPG"/>
          <p:cNvPicPr>
            <a:picLocks noGrp="1" noChangeAspect="1"/>
          </p:cNvPicPr>
          <p:nvPr>
            <p:ph idx="1"/>
          </p:nvPr>
        </p:nvPicPr>
        <p:blipFill>
          <a:blip r:embed="rId2" cstate="print"/>
          <a:stretch>
            <a:fillRect/>
          </a:stretch>
        </p:blipFill>
        <p:spPr>
          <a:xfrm>
            <a:off x="1566077" y="1600200"/>
            <a:ext cx="6011845" cy="4525963"/>
          </a:xfrm>
        </p:spPr>
      </p:pic>
      <p:sp>
        <p:nvSpPr>
          <p:cNvPr id="6" name="TextBox 5"/>
          <p:cNvSpPr txBox="1"/>
          <p:nvPr/>
        </p:nvSpPr>
        <p:spPr>
          <a:xfrm>
            <a:off x="1676400" y="6248400"/>
            <a:ext cx="5715000" cy="369332"/>
          </a:xfrm>
          <a:prstGeom prst="rect">
            <a:avLst/>
          </a:prstGeom>
          <a:noFill/>
        </p:spPr>
        <p:txBody>
          <a:bodyPr wrap="square" rtlCol="0">
            <a:spAutoFit/>
          </a:bodyPr>
          <a:lstStyle/>
          <a:p>
            <a:pPr algn="ctr"/>
            <a:r>
              <a:rPr lang="en-US" dirty="0" smtClean="0"/>
              <a:t>Tree pushed from main stream.</a:t>
            </a:r>
            <a:endParaRPr lang="en-US" dirty="0"/>
          </a:p>
        </p:txBody>
      </p:sp>
    </p:spTree>
  </p:cSld>
  <p:clrMapOvr>
    <a:masterClrMapping/>
  </p:clrMapOvr>
  <p:transition advTm="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Station 6</a:t>
            </a:r>
            <a:endParaRPr lang="en-US" dirty="0"/>
          </a:p>
        </p:txBody>
      </p:sp>
      <p:pic>
        <p:nvPicPr>
          <p:cNvPr id="4" name="Content Placeholder 3" descr="DSCF7215.JPG"/>
          <p:cNvPicPr>
            <a:picLocks noGrp="1" noChangeAspect="1"/>
          </p:cNvPicPr>
          <p:nvPr>
            <p:ph idx="1"/>
          </p:nvPr>
        </p:nvPicPr>
        <p:blipFill>
          <a:blip r:embed="rId2" cstate="print"/>
          <a:stretch>
            <a:fillRect/>
          </a:stretch>
        </p:blipFill>
        <p:spPr>
          <a:xfrm>
            <a:off x="1566077" y="1600200"/>
            <a:ext cx="6011845" cy="4525963"/>
          </a:xfrm>
        </p:spPr>
      </p:pic>
    </p:spTree>
  </p:cSld>
  <p:clrMapOvr>
    <a:masterClrMapping/>
  </p:clrMapOvr>
  <p:transition advTm="5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5439</TotalTime>
  <Words>839</Words>
  <Application>Microsoft Office PowerPoint</Application>
  <PresentationFormat>On-screen Show (4:3)</PresentationFormat>
  <Paragraphs>142</Paragraphs>
  <Slides>51</Slides>
  <Notes>15</Notes>
  <HiddenSlides>4</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Gunpowder River Woody Debris</vt:lpstr>
      <vt:lpstr>Continuous photo inventory of woody debris </vt:lpstr>
      <vt:lpstr>Flow</vt:lpstr>
      <vt:lpstr>Station 1 Start</vt:lpstr>
      <vt:lpstr>Station 2</vt:lpstr>
      <vt:lpstr>Station 3</vt:lpstr>
      <vt:lpstr>Station 4</vt:lpstr>
      <vt:lpstr>Station 5</vt:lpstr>
      <vt:lpstr>Station 6</vt:lpstr>
      <vt:lpstr>Station 7</vt:lpstr>
      <vt:lpstr>Station 8</vt:lpstr>
      <vt:lpstr>Station 9</vt:lpstr>
      <vt:lpstr>Station 10</vt:lpstr>
      <vt:lpstr>Station 11</vt:lpstr>
      <vt:lpstr>Station 12</vt:lpstr>
      <vt:lpstr>Station 13</vt:lpstr>
      <vt:lpstr>Station 14</vt:lpstr>
      <vt:lpstr>Station 15</vt:lpstr>
      <vt:lpstr>Station 16</vt:lpstr>
      <vt:lpstr>Station 17</vt:lpstr>
      <vt:lpstr>Station 18</vt:lpstr>
      <vt:lpstr>Station 19</vt:lpstr>
      <vt:lpstr>Station 20a</vt:lpstr>
      <vt:lpstr>Station 20b</vt:lpstr>
      <vt:lpstr>Station 20c</vt:lpstr>
      <vt:lpstr>Station 20d</vt:lpstr>
      <vt:lpstr>Station 21</vt:lpstr>
      <vt:lpstr>Station 22</vt:lpstr>
      <vt:lpstr>Station 23</vt:lpstr>
      <vt:lpstr>Station 24</vt:lpstr>
      <vt:lpstr>Station 25</vt:lpstr>
      <vt:lpstr>Station 26</vt:lpstr>
      <vt:lpstr>Station 27</vt:lpstr>
      <vt:lpstr>Station 28</vt:lpstr>
      <vt:lpstr>Station 29</vt:lpstr>
      <vt:lpstr>Station 30</vt:lpstr>
      <vt:lpstr>Station 31</vt:lpstr>
      <vt:lpstr>Upstream of Grave Run Rd</vt:lpstr>
      <vt:lpstr>Below Falls Rd.  Example of cleared strainer.</vt:lpstr>
      <vt:lpstr>Erosion caused by river wide strainer. </vt:lpstr>
      <vt:lpstr>Log Jam near Big Falls Rd.</vt:lpstr>
      <vt:lpstr>Station 20 Debris</vt:lpstr>
      <vt:lpstr>Station 20 Debris</vt:lpstr>
      <vt:lpstr>Large Strainer Downstream From Gunpowder Rd</vt:lpstr>
      <vt:lpstr>Large Strainer Downstream From Gunpowder Rd</vt:lpstr>
      <vt:lpstr>Flow Comparison</vt:lpstr>
      <vt:lpstr>Height Comparison</vt:lpstr>
      <vt:lpstr>Flow Comparison</vt:lpstr>
      <vt:lpstr>Height Comparison</vt:lpstr>
      <vt:lpstr>American Whitewater Guidelines</vt:lpstr>
      <vt:lpstr>Contact Information</vt:lpstr>
    </vt:vector>
  </TitlesOfParts>
  <Company>TESST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Gunpowder River Woody Debris</dc:title>
  <dc:creator>Charles S Hihn III</dc:creator>
  <cp:lastModifiedBy>Charles S Hihn III</cp:lastModifiedBy>
  <cp:revision>35</cp:revision>
  <dcterms:created xsi:type="dcterms:W3CDTF">2011-03-06T23:29:26Z</dcterms:created>
  <dcterms:modified xsi:type="dcterms:W3CDTF">2011-03-23T22:52:52Z</dcterms:modified>
</cp:coreProperties>
</file>